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74" r:id="rId2"/>
    <p:sldId id="272" r:id="rId3"/>
    <p:sldId id="270" r:id="rId4"/>
    <p:sldId id="271" r:id="rId5"/>
    <p:sldId id="267" r:id="rId6"/>
    <p:sldId id="273" r:id="rId7"/>
    <p:sldId id="260" r:id="rId8"/>
    <p:sldId id="268" r:id="rId9"/>
    <p:sldId id="261" r:id="rId10"/>
    <p:sldId id="262" r:id="rId11"/>
    <p:sldId id="275" r:id="rId12"/>
    <p:sldId id="264"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er" initials="u" lastIdx="2" clrIdx="0">
    <p:extLst>
      <p:ext uri="{19B8F6BF-5375-455C-9EA6-DF929625EA0E}">
        <p15:presenceInfo xmlns:p15="http://schemas.microsoft.com/office/powerpoint/2012/main" userId="us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671" autoAdjust="0"/>
  </p:normalViewPr>
  <p:slideViewPr>
    <p:cSldViewPr>
      <p:cViewPr varScale="1">
        <p:scale>
          <a:sx n="66" d="100"/>
          <a:sy n="66" d="100"/>
        </p:scale>
        <p:origin x="558" y="6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94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F9ABDE7B-27DE-4AFA-8C21-5E4544C13D16}" type="datetimeFigureOut">
              <a:rPr lang="en-US" smtClean="0"/>
              <a:t>12/5/2024</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D657876E-EB4A-4D2D-8D3D-97E6514D376D}" type="slidenum">
              <a:rPr lang="en-US" smtClean="0"/>
              <a:t>‹#›</a:t>
            </a:fld>
            <a:endParaRPr lang="en-US" dirty="0"/>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9ABDE7B-27DE-4AFA-8C21-5E4544C13D16}" type="datetimeFigureOut">
              <a:rPr lang="en-US" smtClean="0"/>
              <a:t>12/5/2024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657876E-EB4A-4D2D-8D3D-97E6514D376D}" type="slidenum">
              <a:rPr lang="en-US" smtClean="0"/>
              <a:t>‹#›</a:t>
            </a:fld>
            <a:endParaRPr lang="en-US" dirty="0"/>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9ABDE7B-27DE-4AFA-8C21-5E4544C13D16}" type="datetimeFigureOut">
              <a:rPr lang="en-US" smtClean="0"/>
              <a:t>12/5/2024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657876E-EB4A-4D2D-8D3D-97E6514D376D}" type="slidenum">
              <a:rPr lang="en-US" smtClean="0"/>
              <a:t>‹#›</a:t>
            </a:fld>
            <a:endParaRPr lang="en-US" dirty="0"/>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9ABDE7B-27DE-4AFA-8C21-5E4544C13D16}" type="datetimeFigureOut">
              <a:rPr lang="en-US" smtClean="0"/>
              <a:t>12/5/2024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657876E-EB4A-4D2D-8D3D-97E6514D376D}" type="slidenum">
              <a:rPr lang="en-US" smtClean="0"/>
              <a:t>‹#›</a:t>
            </a:fld>
            <a:endParaRPr lang="en-US" dirty="0"/>
          </a:p>
        </p:txBody>
      </p:sp>
      <p:sp>
        <p:nvSpPr>
          <p:cNvPr id="11" name="Title 10"/>
          <p:cNvSpPr>
            <a:spLocks noGrp="1"/>
          </p:cNvSpPr>
          <p:nvPr>
            <p:ph type="title"/>
          </p:nvPr>
        </p:nvSpPr>
        <p:spPr/>
        <p:txBody>
          <a:bodyPr/>
          <a:lstStyle/>
          <a:p>
            <a:r>
              <a:rPr lang="en-US" smtClean="0"/>
              <a:t>Click to edit Master title style</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9ABDE7B-27DE-4AFA-8C21-5E4544C13D16}" type="datetimeFigureOut">
              <a:rPr lang="en-US" smtClean="0"/>
              <a:t>12/5/2024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657876E-EB4A-4D2D-8D3D-97E6514D376D}"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9ABDE7B-27DE-4AFA-8C21-5E4544C13D16}" type="datetimeFigureOut">
              <a:rPr lang="en-US" smtClean="0"/>
              <a:t>12/5/2024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657876E-EB4A-4D2D-8D3D-97E6514D376D}" type="slidenum">
              <a:rPr lang="en-US" smtClean="0"/>
              <a:t>‹#›</a:t>
            </a:fld>
            <a:endParaRPr lang="en-US" dirty="0"/>
          </a:p>
        </p:txBody>
      </p:sp>
      <p:sp>
        <p:nvSpPr>
          <p:cNvPr id="12" name="Title 1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9ABDE7B-27DE-4AFA-8C21-5E4544C13D16}" type="datetimeFigureOut">
              <a:rPr lang="en-US" smtClean="0"/>
              <a:t>12/5/2024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657876E-EB4A-4D2D-8D3D-97E6514D376D}" type="slidenum">
              <a:rPr lang="en-US" smtClean="0"/>
              <a:t>‹#›</a:t>
            </a:fld>
            <a:endParaRPr lang="en-US" dirty="0"/>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9ABDE7B-27DE-4AFA-8C21-5E4544C13D16}" type="datetimeFigureOut">
              <a:rPr lang="en-US" smtClean="0"/>
              <a:t>12/5/2024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657876E-EB4A-4D2D-8D3D-97E6514D376D}" type="slidenum">
              <a:rPr lang="en-US" smtClean="0"/>
              <a:t>‹#›</a:t>
            </a:fld>
            <a:endParaRPr lang="en-US" dirty="0"/>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ABDE7B-27DE-4AFA-8C21-5E4544C13D16}" type="datetimeFigureOut">
              <a:rPr lang="en-US" smtClean="0"/>
              <a:t>12/5/2024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657876E-EB4A-4D2D-8D3D-97E6514D376D}"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n-US" smtClean="0"/>
              <a:t>Click to edit Master title style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9ABDE7B-27DE-4AFA-8C21-5E4544C13D16}" type="datetimeFigureOut">
              <a:rPr lang="en-US" smtClean="0"/>
              <a:t>12/5/2024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657876E-EB4A-4D2D-8D3D-97E6514D376D}"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n-US" smtClean="0"/>
              <a:t>Click to edit Master title style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9ABDE7B-27DE-4AFA-8C21-5E4544C13D16}" type="datetimeFigureOut">
              <a:rPr lang="en-US" smtClean="0"/>
              <a:t>12/5/2024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657876E-EB4A-4D2D-8D3D-97E6514D376D}"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9ABDE7B-27DE-4AFA-8C21-5E4544C13D16}" type="datetimeFigureOut">
              <a:rPr lang="en-US" smtClean="0"/>
              <a:t>12/5/2024</a:t>
            </a:fld>
            <a:endParaRPr lang="en-US" dirty="0"/>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dirty="0"/>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D657876E-EB4A-4D2D-8D3D-97E6514D376D}"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pct5">
          <a:fgClr>
            <a:schemeClr val="tx1"/>
          </a:fgClr>
          <a:bgClr>
            <a:schemeClr val="tx1"/>
          </a:bgClr>
        </a:patt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55576" y="548680"/>
            <a:ext cx="7704856" cy="2651720"/>
          </a:xfrm>
        </p:spPr>
        <p:txBody>
          <a:bodyPr/>
          <a:lstStyle/>
          <a:p>
            <a:pPr algn="just" rtl="1">
              <a:lnSpc>
                <a:spcPct val="114000"/>
              </a:lnSpc>
            </a:pPr>
            <a:r>
              <a:rPr lang="fa-IR" sz="3600" b="1" dirty="0">
                <a:solidFill>
                  <a:srgbClr val="FF0000"/>
                </a:solidFill>
                <a:latin typeface="IranNastaliq" pitchFamily="18" charset="0"/>
                <a:cs typeface="B Nazanin" pitchFamily="2" charset="-78"/>
              </a:rPr>
              <a:t>نکته: </a:t>
            </a:r>
            <a:r>
              <a:rPr lang="fa-IR" sz="2800" b="1" dirty="0" smtClean="0">
                <a:solidFill>
                  <a:srgbClr val="FF0000"/>
                </a:solidFill>
                <a:latin typeface="IranNastaliq" pitchFamily="18" charset="0"/>
                <a:cs typeface="B Nazanin" pitchFamily="2" charset="-78"/>
              </a:rPr>
              <a:t>درنظر </a:t>
            </a:r>
            <a:r>
              <a:rPr lang="fa-IR" sz="2800" b="1" dirty="0">
                <a:solidFill>
                  <a:srgbClr val="FF0000"/>
                </a:solidFill>
                <a:latin typeface="IranNastaliq" pitchFamily="18" charset="0"/>
                <a:cs typeface="B Nazanin" pitchFamily="2" charset="-78"/>
              </a:rPr>
              <a:t>داشته </a:t>
            </a:r>
            <a:r>
              <a:rPr lang="fa-IR" sz="2800" b="1" dirty="0" smtClean="0">
                <a:solidFill>
                  <a:srgbClr val="FF0000"/>
                </a:solidFill>
                <a:latin typeface="IranNastaliq" pitchFamily="18" charset="0"/>
                <a:cs typeface="B Nazanin" pitchFamily="2" charset="-78"/>
              </a:rPr>
              <a:t>باشید </a:t>
            </a:r>
            <a:r>
              <a:rPr lang="fa-IR" sz="2800" b="1" dirty="0">
                <a:solidFill>
                  <a:srgbClr val="FF0000"/>
                </a:solidFill>
                <a:latin typeface="IranNastaliq" pitchFamily="18" charset="0"/>
                <a:cs typeface="B Nazanin" pitchFamily="2" charset="-78"/>
              </a:rPr>
              <a:t>اين يك فايل </a:t>
            </a:r>
            <a:r>
              <a:rPr lang="fa-IR" sz="2800" b="1" dirty="0" smtClean="0">
                <a:solidFill>
                  <a:srgbClr val="FF0000"/>
                </a:solidFill>
                <a:latin typeface="IranNastaliq" pitchFamily="18" charset="0"/>
                <a:cs typeface="B Nazanin" pitchFamily="2" charset="-78"/>
              </a:rPr>
              <a:t>نمونه جهت ارایه ایده شما می‌باشد. </a:t>
            </a:r>
            <a:r>
              <a:rPr lang="fa-IR" sz="2800" b="1" dirty="0">
                <a:solidFill>
                  <a:srgbClr val="FF0000"/>
                </a:solidFill>
                <a:latin typeface="IranNastaliq" pitchFamily="18" charset="0"/>
                <a:cs typeface="B Nazanin" pitchFamily="2" charset="-78"/>
              </a:rPr>
              <a:t>چنانچه اطلاعات </a:t>
            </a:r>
            <a:r>
              <a:rPr lang="fa-IR" sz="2800" b="1" dirty="0" smtClean="0">
                <a:solidFill>
                  <a:srgbClr val="FF0000"/>
                </a:solidFill>
                <a:latin typeface="IranNastaliq" pitchFamily="18" charset="0"/>
                <a:cs typeface="B Nazanin" pitchFamily="2" charset="-78"/>
              </a:rPr>
              <a:t>تكميلي ديگري داريد، مي‌توانيد در فایل </a:t>
            </a:r>
            <a:r>
              <a:rPr lang="fa-IR" sz="2800" b="1" dirty="0">
                <a:solidFill>
                  <a:srgbClr val="FF0000"/>
                </a:solidFill>
                <a:latin typeface="IranNastaliq" pitchFamily="18" charset="0"/>
                <a:cs typeface="B Nazanin" pitchFamily="2" charset="-78"/>
              </a:rPr>
              <a:t>اضافه نماييد</a:t>
            </a:r>
            <a:r>
              <a:rPr lang="fa-IR" sz="2800" b="1" dirty="0" smtClean="0">
                <a:solidFill>
                  <a:srgbClr val="FF0000"/>
                </a:solidFill>
                <a:latin typeface="IranNastaliq" pitchFamily="18" charset="0"/>
                <a:cs typeface="B Nazanin" pitchFamily="2" charset="-78"/>
              </a:rPr>
              <a:t>. </a:t>
            </a:r>
            <a:r>
              <a:rPr lang="fa-IR" sz="2800" b="1" dirty="0" smtClean="0">
                <a:solidFill>
                  <a:srgbClr val="FF0000"/>
                </a:solidFill>
                <a:latin typeface="Arial" pitchFamily="34" charset="0"/>
                <a:cs typeface="B Nazanin"/>
              </a:rPr>
              <a:t>حتما فايل تکمیل شده </a:t>
            </a:r>
            <a:r>
              <a:rPr lang="fa-IR" sz="2800" b="1" dirty="0">
                <a:solidFill>
                  <a:srgbClr val="FF0000"/>
                </a:solidFill>
                <a:latin typeface="Arial" pitchFamily="34" charset="0"/>
                <a:cs typeface="B Nazanin"/>
              </a:rPr>
              <a:t>را </a:t>
            </a:r>
            <a:r>
              <a:rPr lang="fa-IR" sz="2800" b="1" dirty="0" smtClean="0">
                <a:solidFill>
                  <a:srgbClr val="FF0000"/>
                </a:solidFill>
                <a:latin typeface="Arial" pitchFamily="34" charset="0"/>
                <a:cs typeface="B Nazanin"/>
              </a:rPr>
              <a:t>یک روز </a:t>
            </a:r>
            <a:r>
              <a:rPr lang="fa-IR" sz="2800" b="1" dirty="0">
                <a:solidFill>
                  <a:srgbClr val="FF0000"/>
                </a:solidFill>
                <a:latin typeface="Arial" pitchFamily="34" charset="0"/>
                <a:cs typeface="B Nazanin"/>
              </a:rPr>
              <a:t>قبل از برگزاري </a:t>
            </a:r>
            <a:r>
              <a:rPr lang="fa-IR" sz="2800" b="1" dirty="0" smtClean="0">
                <a:solidFill>
                  <a:srgbClr val="FF0000"/>
                </a:solidFill>
                <a:latin typeface="Arial" pitchFamily="34" charset="0"/>
                <a:cs typeface="B Nazanin"/>
              </a:rPr>
              <a:t>رویداد ایده‌فن </a:t>
            </a:r>
            <a:r>
              <a:rPr lang="fa-IR" sz="2800" b="1" dirty="0">
                <a:solidFill>
                  <a:srgbClr val="FF0000"/>
                </a:solidFill>
                <a:latin typeface="Arial" pitchFamily="34" charset="0"/>
                <a:cs typeface="B Nazanin"/>
              </a:rPr>
              <a:t>به </a:t>
            </a:r>
            <a:r>
              <a:rPr lang="fa-IR" sz="2800" b="1" dirty="0" smtClean="0">
                <a:solidFill>
                  <a:srgbClr val="FF0000"/>
                </a:solidFill>
                <a:latin typeface="Arial" pitchFamily="34" charset="0"/>
                <a:cs typeface="B Nazanin"/>
              </a:rPr>
              <a:t>شناسه کاربری </a:t>
            </a:r>
            <a:r>
              <a:rPr lang="en-US" sz="2600" b="1" dirty="0" smtClean="0">
                <a:solidFill>
                  <a:srgbClr val="FF0000"/>
                </a:solidFill>
                <a:latin typeface="Arial" pitchFamily="34" charset="0"/>
                <a:cs typeface="B Nazanin"/>
              </a:rPr>
              <a:t>@Akbari2339</a:t>
            </a:r>
            <a:r>
              <a:rPr lang="fa-IR" sz="2600" b="1" dirty="0" smtClean="0">
                <a:solidFill>
                  <a:srgbClr val="FF0000"/>
                </a:solidFill>
                <a:latin typeface="Arial" pitchFamily="34" charset="0"/>
                <a:cs typeface="B Nazanin"/>
              </a:rPr>
              <a:t> </a:t>
            </a:r>
            <a:r>
              <a:rPr lang="fa-IR" sz="2800" b="1" dirty="0" smtClean="0">
                <a:solidFill>
                  <a:srgbClr val="FF0000"/>
                </a:solidFill>
                <a:latin typeface="Arial" pitchFamily="34" charset="0"/>
                <a:cs typeface="B Nazanin"/>
              </a:rPr>
              <a:t>در پیام‌رسان ایتا ارسال نماييد</a:t>
            </a:r>
            <a:r>
              <a:rPr lang="fa-IR" sz="2800" b="1" dirty="0">
                <a:solidFill>
                  <a:srgbClr val="FF0000"/>
                </a:solidFill>
                <a:latin typeface="Arial" pitchFamily="34" charset="0"/>
                <a:cs typeface="B Nazanin"/>
              </a:rPr>
              <a:t>.</a:t>
            </a:r>
            <a:endParaRPr lang="en-US" sz="2800" dirty="0"/>
          </a:p>
        </p:txBody>
      </p:sp>
      <p:sp>
        <p:nvSpPr>
          <p:cNvPr id="3" name="Subtitle 2"/>
          <p:cNvSpPr>
            <a:spLocks noGrp="1"/>
          </p:cNvSpPr>
          <p:nvPr>
            <p:ph type="subTitle" idx="1"/>
          </p:nvPr>
        </p:nvSpPr>
        <p:spPr>
          <a:xfrm>
            <a:off x="539552" y="3767862"/>
            <a:ext cx="8064896" cy="2181418"/>
          </a:xfrm>
        </p:spPr>
        <p:txBody>
          <a:bodyPr>
            <a:normAutofit/>
          </a:bodyPr>
          <a:lstStyle/>
          <a:p>
            <a:pPr marL="342900" indent="-342900" algn="just" rtl="1">
              <a:spcAft>
                <a:spcPts val="1200"/>
              </a:spcAft>
              <a:buFont typeface="Wingdings" panose="05000000000000000000" pitchFamily="2" charset="2"/>
              <a:buChar char="q"/>
            </a:pPr>
            <a:r>
              <a:rPr lang="fa-IR" sz="2500" b="1" dirty="0" smtClean="0">
                <a:solidFill>
                  <a:schemeClr val="bg1"/>
                </a:solidFill>
                <a:cs typeface="B Nazanin" panose="00000400000000000000" pitchFamily="2" charset="-78"/>
              </a:rPr>
              <a:t> در </a:t>
            </a:r>
            <a:r>
              <a:rPr lang="fa-IR" sz="2500" b="1" dirty="0">
                <a:solidFill>
                  <a:schemeClr val="bg1"/>
                </a:solidFill>
                <a:cs typeface="B Nazanin" panose="00000400000000000000" pitchFamily="2" charset="-78"/>
              </a:rPr>
              <a:t>صورت تمایل برای تیم خود یک عنوان مناسب در راستای ایده و مرتبط با فعالیت تیم انتخاب و در فایل قید نمایید</a:t>
            </a:r>
            <a:r>
              <a:rPr lang="fa-IR" sz="2500" b="1" dirty="0" smtClean="0">
                <a:solidFill>
                  <a:schemeClr val="bg1"/>
                </a:solidFill>
                <a:cs typeface="B Nazanin" panose="00000400000000000000" pitchFamily="2" charset="-78"/>
              </a:rPr>
              <a:t>.</a:t>
            </a:r>
          </a:p>
          <a:p>
            <a:pPr marL="342900" indent="-342900" algn="just" rtl="1">
              <a:spcAft>
                <a:spcPts val="1200"/>
              </a:spcAft>
              <a:buFont typeface="Wingdings" panose="05000000000000000000" pitchFamily="2" charset="2"/>
              <a:buChar char="q"/>
            </a:pPr>
            <a:r>
              <a:rPr lang="fa-IR" sz="2500" b="1" dirty="0" smtClean="0">
                <a:solidFill>
                  <a:schemeClr val="bg1"/>
                </a:solidFill>
                <a:cs typeface="B Nazanin" panose="00000400000000000000" pitchFamily="2" charset="-78"/>
              </a:rPr>
              <a:t> جهت </a:t>
            </a:r>
            <a:r>
              <a:rPr lang="fa-IR" sz="2500" b="1" dirty="0">
                <a:solidFill>
                  <a:schemeClr val="bg1"/>
                </a:solidFill>
                <a:cs typeface="B Nazanin" panose="00000400000000000000" pitchFamily="2" charset="-78"/>
              </a:rPr>
              <a:t>ارایه </a:t>
            </a:r>
            <a:r>
              <a:rPr lang="fa-IR" sz="2500" b="1" dirty="0" smtClean="0">
                <a:solidFill>
                  <a:schemeClr val="bg1"/>
                </a:solidFill>
                <a:cs typeface="B Nazanin" panose="00000400000000000000" pitchFamily="2" charset="-78"/>
              </a:rPr>
              <a:t>مطلوب در رویداد و معرفی ایده، </a:t>
            </a:r>
            <a:r>
              <a:rPr lang="fa-IR" sz="2500" b="1" dirty="0">
                <a:solidFill>
                  <a:schemeClr val="bg1"/>
                </a:solidFill>
                <a:cs typeface="B Nazanin" panose="00000400000000000000" pitchFamily="2" charset="-78"/>
              </a:rPr>
              <a:t>پیشنهاد </a:t>
            </a:r>
            <a:r>
              <a:rPr lang="fa-IR" sz="2500" b="1" dirty="0" smtClean="0">
                <a:solidFill>
                  <a:schemeClr val="bg1"/>
                </a:solidFill>
                <a:cs typeface="B Nazanin" panose="00000400000000000000" pitchFamily="2" charset="-78"/>
              </a:rPr>
              <a:t>می‌شود </a:t>
            </a:r>
            <a:r>
              <a:rPr lang="fa-IR" sz="2500" b="1" dirty="0">
                <a:solidFill>
                  <a:schemeClr val="bg1"/>
                </a:solidFill>
                <a:cs typeface="B Nazanin" panose="00000400000000000000" pitchFamily="2" charset="-78"/>
              </a:rPr>
              <a:t>از </a:t>
            </a:r>
            <a:r>
              <a:rPr lang="fa-IR" sz="2500" b="1" dirty="0" smtClean="0">
                <a:solidFill>
                  <a:schemeClr val="bg1"/>
                </a:solidFill>
                <a:cs typeface="B Nazanin" panose="00000400000000000000" pitchFamily="2" charset="-78"/>
              </a:rPr>
              <a:t>انواع مختلف </a:t>
            </a:r>
            <a:r>
              <a:rPr lang="fa-IR" sz="2500" b="1" dirty="0">
                <a:solidFill>
                  <a:schemeClr val="bg1"/>
                </a:solidFill>
                <a:cs typeface="B Nazanin" panose="00000400000000000000" pitchFamily="2" charset="-78"/>
              </a:rPr>
              <a:t>فایل </a:t>
            </a:r>
            <a:r>
              <a:rPr lang="fa-IR" sz="2500" b="1" dirty="0" smtClean="0">
                <a:solidFill>
                  <a:schemeClr val="bg1"/>
                </a:solidFill>
                <a:cs typeface="B Nazanin" panose="00000400000000000000" pitchFamily="2" charset="-78"/>
              </a:rPr>
              <a:t>مانند: </a:t>
            </a:r>
            <a:r>
              <a:rPr lang="fa-IR" sz="2500" b="1" dirty="0">
                <a:solidFill>
                  <a:schemeClr val="bg1"/>
                </a:solidFill>
                <a:cs typeface="B Nazanin" panose="00000400000000000000" pitchFamily="2" charset="-78"/>
              </a:rPr>
              <a:t>عکس، فیلم و ... در اسلایدها استفاده </a:t>
            </a:r>
            <a:r>
              <a:rPr lang="fa-IR" sz="2500" b="1" dirty="0" smtClean="0">
                <a:solidFill>
                  <a:schemeClr val="bg1"/>
                </a:solidFill>
                <a:cs typeface="B Nazanin" panose="00000400000000000000" pitchFamily="2" charset="-78"/>
              </a:rPr>
              <a:t>کنید</a:t>
            </a:r>
            <a:r>
              <a:rPr lang="fa-IR" sz="2500" b="1" dirty="0">
                <a:solidFill>
                  <a:schemeClr val="bg1"/>
                </a:solidFill>
                <a:cs typeface="B Nazanin" panose="00000400000000000000" pitchFamily="2" charset="-78"/>
              </a:rPr>
              <a:t>.</a:t>
            </a:r>
            <a:endParaRPr lang="fa-IR" sz="2500" b="1" dirty="0" smtClean="0">
              <a:solidFill>
                <a:schemeClr val="bg1"/>
              </a:solidFill>
              <a:cs typeface="B Nazanin" panose="00000400000000000000" pitchFamily="2" charset="-78"/>
            </a:endParaRPr>
          </a:p>
          <a:p>
            <a:pPr marL="342900" indent="-342900" algn="r" rtl="1">
              <a:buFont typeface="Wingdings" panose="05000000000000000000" pitchFamily="2" charset="2"/>
              <a:buChar char="q"/>
            </a:pPr>
            <a:endParaRPr lang="en-US" sz="2800" b="1" dirty="0">
              <a:solidFill>
                <a:schemeClr val="bg1"/>
              </a:solidFill>
              <a:cs typeface="B Nazanin" panose="00000400000000000000" pitchFamily="2" charset="-78"/>
            </a:endParaRPr>
          </a:p>
        </p:txBody>
      </p:sp>
    </p:spTree>
    <p:extLst>
      <p:ext uri="{BB962C8B-B14F-4D97-AF65-F5344CB8AC3E}">
        <p14:creationId xmlns:p14="http://schemas.microsoft.com/office/powerpoint/2010/main" val="31039583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endParaRPr lang="en-US" dirty="0"/>
          </a:p>
        </p:txBody>
      </p:sp>
      <p:sp>
        <p:nvSpPr>
          <p:cNvPr id="2" name="Title 1"/>
          <p:cNvSpPr>
            <a:spLocks noGrp="1"/>
          </p:cNvSpPr>
          <p:nvPr>
            <p:ph type="title"/>
          </p:nvPr>
        </p:nvSpPr>
        <p:spPr/>
        <p:txBody>
          <a:bodyPr>
            <a:normAutofit/>
          </a:bodyPr>
          <a:lstStyle/>
          <a:p>
            <a:pPr algn="just" rtl="1"/>
            <a:r>
              <a:rPr lang="fa-IR" sz="2800" b="1" dirty="0" smtClean="0">
                <a:solidFill>
                  <a:schemeClr val="tx1"/>
                </a:solidFill>
                <a:effectLst>
                  <a:outerShdw blurRad="38100" dist="38100" dir="2700000" algn="tl">
                    <a:srgbClr val="000000">
                      <a:alpha val="43137"/>
                    </a:srgbClr>
                  </a:outerShdw>
                </a:effectLst>
                <a:cs typeface="B Nazanin" pitchFamily="2" charset="-78"/>
              </a:rPr>
              <a:t>بیان وجه </a:t>
            </a:r>
            <a:r>
              <a:rPr lang="fa-IR" sz="2800" b="1" dirty="0">
                <a:solidFill>
                  <a:schemeClr val="tx1"/>
                </a:solidFill>
                <a:effectLst>
                  <a:outerShdw blurRad="38100" dist="38100" dir="2700000" algn="tl">
                    <a:srgbClr val="000000">
                      <a:alpha val="43137"/>
                    </a:srgbClr>
                  </a:outerShdw>
                </a:effectLst>
                <a:cs typeface="B Nazanin" pitchFamily="2" charset="-78"/>
              </a:rPr>
              <a:t>تمايز و </a:t>
            </a:r>
            <a:r>
              <a:rPr lang="fa-IR" sz="2800" b="1" dirty="0" smtClean="0">
                <a:solidFill>
                  <a:schemeClr val="tx1"/>
                </a:solidFill>
                <a:effectLst>
                  <a:outerShdw blurRad="38100" dist="38100" dir="2700000" algn="tl">
                    <a:srgbClr val="000000">
                      <a:alpha val="43137"/>
                    </a:srgbClr>
                  </a:outerShdw>
                </a:effectLst>
                <a:cs typeface="B Nazanin" pitchFamily="2" charset="-78"/>
              </a:rPr>
              <a:t>شاخصه </a:t>
            </a:r>
            <a:r>
              <a:rPr lang="fa-IR" sz="2800" b="1" dirty="0">
                <a:solidFill>
                  <a:schemeClr val="tx1"/>
                </a:solidFill>
                <a:effectLst>
                  <a:outerShdw blurRad="38100" dist="38100" dir="2700000" algn="tl">
                    <a:srgbClr val="000000">
                      <a:alpha val="43137"/>
                    </a:srgbClr>
                  </a:outerShdw>
                </a:effectLst>
                <a:cs typeface="B Nazanin" pitchFamily="2" charset="-78"/>
              </a:rPr>
              <a:t>اصلي كه شما را از رقباي ديگر متمايز </a:t>
            </a:r>
            <a:r>
              <a:rPr lang="fa-IR" sz="2800" b="1" dirty="0" smtClean="0">
                <a:solidFill>
                  <a:schemeClr val="tx1"/>
                </a:solidFill>
                <a:effectLst>
                  <a:outerShdw blurRad="38100" dist="38100" dir="2700000" algn="tl">
                    <a:srgbClr val="000000">
                      <a:alpha val="43137"/>
                    </a:srgbClr>
                  </a:outerShdw>
                </a:effectLst>
                <a:cs typeface="B Nazanin" pitchFamily="2" charset="-78"/>
              </a:rPr>
              <a:t>مي‌کند</a:t>
            </a:r>
            <a:r>
              <a:rPr lang="fa-IR" sz="2800" b="1" dirty="0">
                <a:solidFill>
                  <a:schemeClr val="tx1"/>
                </a:solidFill>
                <a:effectLst>
                  <a:outerShdw blurRad="38100" dist="38100" dir="2700000" algn="tl">
                    <a:srgbClr val="000000">
                      <a:alpha val="43137"/>
                    </a:srgbClr>
                  </a:outerShdw>
                </a:effectLst>
                <a:cs typeface="B Nazanin" pitchFamily="2" charset="-78"/>
              </a:rPr>
              <a:t>.</a:t>
            </a:r>
            <a:endParaRPr lang="en-US" sz="2800" b="1" dirty="0"/>
          </a:p>
        </p:txBody>
      </p:sp>
    </p:spTree>
    <p:extLst>
      <p:ext uri="{BB962C8B-B14F-4D97-AF65-F5344CB8AC3E}">
        <p14:creationId xmlns:p14="http://schemas.microsoft.com/office/powerpoint/2010/main" val="914910329"/>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rtl="1"/>
            <a:endParaRPr lang="en-US" dirty="0"/>
          </a:p>
        </p:txBody>
      </p:sp>
      <p:sp>
        <p:nvSpPr>
          <p:cNvPr id="3" name="Title 2"/>
          <p:cNvSpPr>
            <a:spLocks noGrp="1"/>
          </p:cNvSpPr>
          <p:nvPr>
            <p:ph type="title"/>
          </p:nvPr>
        </p:nvSpPr>
        <p:spPr>
          <a:xfrm>
            <a:off x="539552" y="570156"/>
            <a:ext cx="8352928" cy="1054250"/>
          </a:xfrm>
        </p:spPr>
        <p:txBody>
          <a:bodyPr/>
          <a:lstStyle/>
          <a:p>
            <a:pPr algn="r" rtl="1"/>
            <a:r>
              <a:rPr lang="fa-IR" sz="2800" b="1" dirty="0" smtClean="0">
                <a:solidFill>
                  <a:schemeClr val="tx1"/>
                </a:solidFill>
                <a:effectLst>
                  <a:outerShdw blurRad="38100" dist="38100" dir="2700000" algn="tl">
                    <a:srgbClr val="000000">
                      <a:alpha val="43137"/>
                    </a:srgbClr>
                  </a:outerShdw>
                </a:effectLst>
                <a:cs typeface="B Nazanin" pitchFamily="2" charset="-78"/>
              </a:rPr>
              <a:t>ذکر برآورد مالی و زمان لازم برای اجرای ایده (پيش‌بينی مدت زمان و میزان هزینه‌ها، فروش</a:t>
            </a:r>
            <a:r>
              <a:rPr lang="fa-IR" sz="2800" b="1" dirty="0">
                <a:solidFill>
                  <a:schemeClr val="tx1"/>
                </a:solidFill>
                <a:effectLst>
                  <a:outerShdw blurRad="38100" dist="38100" dir="2700000" algn="tl">
                    <a:srgbClr val="000000">
                      <a:alpha val="43137"/>
                    </a:srgbClr>
                  </a:outerShdw>
                </a:effectLst>
                <a:cs typeface="B Nazanin" pitchFamily="2" charset="-78"/>
              </a:rPr>
              <a:t> </a:t>
            </a:r>
            <a:r>
              <a:rPr lang="fa-IR" sz="2800" b="1" dirty="0" smtClean="0">
                <a:solidFill>
                  <a:schemeClr val="tx1"/>
                </a:solidFill>
                <a:effectLst>
                  <a:outerShdw blurRad="38100" dist="38100" dir="2700000" algn="tl">
                    <a:srgbClr val="000000">
                      <a:alpha val="43137"/>
                    </a:srgbClr>
                  </a:outerShdw>
                </a:effectLst>
                <a:cs typeface="B Nazanin" pitchFamily="2" charset="-78"/>
              </a:rPr>
              <a:t>و سود)</a:t>
            </a:r>
            <a:endParaRPr lang="en-US" sz="2800" b="1" dirty="0">
              <a:solidFill>
                <a:schemeClr val="tx1"/>
              </a:solidFill>
              <a:effectLst>
                <a:outerShdw blurRad="38100" dist="38100" dir="2700000" algn="tl">
                  <a:srgbClr val="000000">
                    <a:alpha val="43137"/>
                  </a:srgbClr>
                </a:outerShdw>
              </a:effectLst>
              <a:cs typeface="B Nazanin" pitchFamily="2" charset="-78"/>
            </a:endParaRPr>
          </a:p>
        </p:txBody>
      </p:sp>
    </p:spTree>
    <p:extLst>
      <p:ext uri="{BB962C8B-B14F-4D97-AF65-F5344CB8AC3E}">
        <p14:creationId xmlns:p14="http://schemas.microsoft.com/office/powerpoint/2010/main" val="17869178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9247" y="2248347"/>
            <a:ext cx="7745505" cy="3268885"/>
          </a:xfrm>
        </p:spPr>
        <p:txBody>
          <a:bodyPr anchor="ctr"/>
          <a:lstStyle/>
          <a:p>
            <a:pPr algn="ctr" rtl="1"/>
            <a:r>
              <a:rPr lang="fa-IR" sz="4000" b="1" dirty="0" smtClean="0">
                <a:solidFill>
                  <a:schemeClr val="tx2">
                    <a:lumMod val="75000"/>
                  </a:schemeClr>
                </a:solidFill>
                <a:effectLst>
                  <a:outerShdw blurRad="38100" dist="38100" dir="2700000" algn="tl">
                    <a:srgbClr val="000000">
                      <a:alpha val="43137"/>
                    </a:srgbClr>
                  </a:outerShdw>
                </a:effectLst>
                <a:cs typeface="B Nazanin" pitchFamily="2" charset="-78"/>
              </a:rPr>
              <a:t> با تشکر </a:t>
            </a:r>
          </a:p>
        </p:txBody>
      </p:sp>
    </p:spTree>
    <p:extLst>
      <p:ext uri="{BB962C8B-B14F-4D97-AF65-F5344CB8AC3E}">
        <p14:creationId xmlns:p14="http://schemas.microsoft.com/office/powerpoint/2010/main" val="284932467"/>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5536" y="620689"/>
            <a:ext cx="7992888" cy="1728192"/>
          </a:xfrm>
        </p:spPr>
        <p:txBody>
          <a:bodyPr/>
          <a:lstStyle/>
          <a:p>
            <a:r>
              <a:rPr lang="fa-IR" sz="4400" b="1" dirty="0" smtClean="0">
                <a:cs typeface="B Nazanin" pitchFamily="2" charset="-78"/>
              </a:rPr>
              <a:t>سومین رویداد استانی </a:t>
            </a:r>
            <a:r>
              <a:rPr lang="fa-IR" sz="4400" b="1" dirty="0">
                <a:cs typeface="B Nazanin" pitchFamily="2" charset="-78"/>
              </a:rPr>
              <a:t>ایده </a:t>
            </a:r>
            <a:r>
              <a:rPr lang="fa-IR" sz="4400" b="1" dirty="0" smtClean="0">
                <a:cs typeface="B Nazanin" pitchFamily="2" charset="-78"/>
              </a:rPr>
              <a:t>فن</a:t>
            </a:r>
            <a:r>
              <a:rPr lang="en-US" sz="4400" b="1" dirty="0" smtClean="0">
                <a:cs typeface="B Nazanin" pitchFamily="2" charset="-78"/>
              </a:rPr>
              <a:t/>
            </a:r>
            <a:br>
              <a:rPr lang="en-US" sz="4400" b="1" dirty="0" smtClean="0">
                <a:cs typeface="B Nazanin" pitchFamily="2" charset="-78"/>
              </a:rPr>
            </a:br>
            <a:r>
              <a:rPr lang="fa-IR" sz="4400" b="1" dirty="0" smtClean="0">
                <a:cs typeface="B Nazanin" pitchFamily="2" charset="-78"/>
              </a:rPr>
              <a:t>دانشگاه </a:t>
            </a:r>
            <a:r>
              <a:rPr lang="fa-IR" sz="4400" b="1" dirty="0" smtClean="0">
                <a:cs typeface="B Nazanin" pitchFamily="2" charset="-78"/>
              </a:rPr>
              <a:t>ملی مهارت خراسان </a:t>
            </a:r>
            <a:r>
              <a:rPr lang="fa-IR" sz="4400" b="1" dirty="0" smtClean="0">
                <a:cs typeface="B Nazanin" pitchFamily="2" charset="-78"/>
              </a:rPr>
              <a:t>جنوبی</a:t>
            </a:r>
            <a:endParaRPr lang="en-US" sz="4400" dirty="0"/>
          </a:p>
        </p:txBody>
      </p:sp>
      <p:sp>
        <p:nvSpPr>
          <p:cNvPr id="3" name="Subtitle 2"/>
          <p:cNvSpPr>
            <a:spLocks noGrp="1"/>
          </p:cNvSpPr>
          <p:nvPr>
            <p:ph type="subTitle" idx="1"/>
          </p:nvPr>
        </p:nvSpPr>
        <p:spPr/>
        <p:txBody>
          <a:bodyPr>
            <a:normAutofit/>
          </a:bodyPr>
          <a:lstStyle/>
          <a:p>
            <a:pPr rtl="1"/>
            <a:r>
              <a:rPr lang="fa-IR" sz="3200" dirty="0" smtClean="0">
                <a:cs typeface="B Nazanin" panose="00000400000000000000" pitchFamily="2" charset="-78"/>
              </a:rPr>
              <a:t>عنوان تیم</a:t>
            </a:r>
            <a:r>
              <a:rPr lang="fa-IR" sz="3200" dirty="0" smtClean="0">
                <a:cs typeface="B Nazanin" panose="00000400000000000000" pitchFamily="2" charset="-78"/>
              </a:rPr>
              <a:t>:</a:t>
            </a:r>
            <a:endParaRPr lang="en-US" sz="3200" dirty="0">
              <a:cs typeface="B Nazanin" panose="00000400000000000000" pitchFamily="2" charset="-78"/>
            </a:endParaRPr>
          </a:p>
        </p:txBody>
      </p:sp>
    </p:spTree>
    <p:extLst>
      <p:ext uri="{BB962C8B-B14F-4D97-AF65-F5344CB8AC3E}">
        <p14:creationId xmlns:p14="http://schemas.microsoft.com/office/powerpoint/2010/main" val="18153944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699247" y="2248347"/>
            <a:ext cx="7905201" cy="3877815"/>
          </a:xfrm>
        </p:spPr>
        <p:txBody>
          <a:bodyPr>
            <a:normAutofit/>
          </a:bodyPr>
          <a:lstStyle/>
          <a:p>
            <a:pPr marL="0" indent="0" algn="just" rtl="1">
              <a:buNone/>
            </a:pPr>
            <a:r>
              <a:rPr lang="fa-IR" dirty="0" smtClean="0">
                <a:cs typeface="B Nazanin" pitchFamily="2" charset="-78"/>
              </a:rPr>
              <a:t>نام و نام خانوادگی</a:t>
            </a:r>
            <a:r>
              <a:rPr lang="fa-IR" dirty="0" smtClean="0">
                <a:cs typeface="B Nazanin" pitchFamily="2" charset="-78"/>
              </a:rPr>
              <a:t>:</a:t>
            </a:r>
            <a:endParaRPr lang="fa-IR" dirty="0" smtClean="0">
              <a:cs typeface="B Nazanin" pitchFamily="2" charset="-78"/>
            </a:endParaRPr>
          </a:p>
          <a:p>
            <a:pPr marL="0" indent="0" algn="just" rtl="1">
              <a:buNone/>
            </a:pPr>
            <a:r>
              <a:rPr lang="fa-IR" dirty="0" smtClean="0">
                <a:cs typeface="B Nazanin" pitchFamily="2" charset="-78"/>
              </a:rPr>
              <a:t>آخرین مدرک تحصیلی</a:t>
            </a:r>
            <a:r>
              <a:rPr lang="fa-IR" dirty="0" smtClean="0">
                <a:cs typeface="B Nazanin" pitchFamily="2" charset="-78"/>
              </a:rPr>
              <a:t>:</a:t>
            </a:r>
            <a:endParaRPr lang="fa-IR" dirty="0" smtClean="0">
              <a:cs typeface="B Nazanin" pitchFamily="2" charset="-78"/>
            </a:endParaRPr>
          </a:p>
          <a:p>
            <a:pPr marL="0" indent="0" algn="just" rtl="1">
              <a:buNone/>
            </a:pPr>
            <a:r>
              <a:rPr lang="fa-IR" dirty="0" smtClean="0">
                <a:cs typeface="B Nazanin" pitchFamily="2" charset="-78"/>
              </a:rPr>
              <a:t>سوابق تحصیلی/کاری</a:t>
            </a:r>
            <a:r>
              <a:rPr lang="fa-IR" dirty="0" smtClean="0">
                <a:cs typeface="B Nazanin" pitchFamily="2" charset="-78"/>
              </a:rPr>
              <a:t>:</a:t>
            </a:r>
            <a:endParaRPr lang="fa-IR" dirty="0">
              <a:cs typeface="B Nazanin" pitchFamily="2" charset="-78"/>
            </a:endParaRPr>
          </a:p>
          <a:p>
            <a:pPr marL="0" indent="0" algn="just" rtl="1">
              <a:buNone/>
            </a:pPr>
            <a:r>
              <a:rPr lang="fa-IR" dirty="0" smtClean="0">
                <a:cs typeface="B Nazanin" pitchFamily="2" charset="-78"/>
              </a:rPr>
              <a:t>زمینه فعالیت تیم: مدیر گروه </a:t>
            </a:r>
            <a:endParaRPr lang="fa-IR" dirty="0">
              <a:cs typeface="B Nazanin" pitchFamily="2" charset="-78"/>
            </a:endParaRPr>
          </a:p>
          <a:p>
            <a:pPr marL="0" indent="0" algn="just" rtl="1">
              <a:buNone/>
            </a:pPr>
            <a:endParaRPr lang="en-US" dirty="0">
              <a:cs typeface="B Nazanin" pitchFamily="2" charset="-78"/>
            </a:endParaRPr>
          </a:p>
        </p:txBody>
      </p:sp>
      <p:sp>
        <p:nvSpPr>
          <p:cNvPr id="2" name="Title 1"/>
          <p:cNvSpPr>
            <a:spLocks noGrp="1"/>
          </p:cNvSpPr>
          <p:nvPr>
            <p:ph type="title"/>
          </p:nvPr>
        </p:nvSpPr>
        <p:spPr>
          <a:xfrm>
            <a:off x="949818" y="836712"/>
            <a:ext cx="7756263" cy="648072"/>
          </a:xfrm>
        </p:spPr>
        <p:txBody>
          <a:bodyPr/>
          <a:lstStyle/>
          <a:p>
            <a:pPr algn="r" rtl="1"/>
            <a:r>
              <a:rPr lang="fa-IR" sz="2800" b="1" dirty="0">
                <a:solidFill>
                  <a:schemeClr val="tx1"/>
                </a:solidFill>
                <a:effectLst>
                  <a:outerShdw blurRad="38100" dist="38100" dir="2700000" algn="tl">
                    <a:srgbClr val="000000">
                      <a:alpha val="43137"/>
                    </a:srgbClr>
                  </a:outerShdw>
                </a:effectLst>
                <a:cs typeface="B Nazanin" pitchFamily="2" charset="-78"/>
              </a:rPr>
              <a:t>مشخصات ارایه دهنده</a:t>
            </a:r>
            <a:endParaRPr lang="en-US" sz="2800" b="1" dirty="0">
              <a:solidFill>
                <a:schemeClr val="tx1"/>
              </a:solidFill>
              <a:effectLst>
                <a:outerShdw blurRad="38100" dist="38100" dir="2700000" algn="tl">
                  <a:srgbClr val="000000">
                    <a:alpha val="43137"/>
                  </a:srgbClr>
                </a:outerShdw>
              </a:effectLst>
              <a:cs typeface="B Nazanin" pitchFamily="2" charset="-78"/>
            </a:endParaRPr>
          </a:p>
        </p:txBody>
      </p:sp>
    </p:spTree>
    <p:extLst>
      <p:ext uri="{BB962C8B-B14F-4D97-AF65-F5344CB8AC3E}">
        <p14:creationId xmlns:p14="http://schemas.microsoft.com/office/powerpoint/2010/main" val="2173308969"/>
      </p:ext>
    </p:extLst>
  </p:cSld>
  <p:clrMapOvr>
    <a:masterClrMapping/>
  </p:clrMapOvr>
  <mc:AlternateContent xmlns:mc="http://schemas.openxmlformats.org/markup-compatibility/2006" xmlns:p14="http://schemas.microsoft.com/office/powerpoint/2010/main">
    <mc:Choice Requires="p14">
      <p:transition spd="slow" p14:dur="2000">
        <p:split orient="vert"/>
      </p:transition>
    </mc:Choice>
    <mc:Fallback xmlns="">
      <p:transition spd="slow">
        <p:split orient="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a:bodyPr>
          <a:lstStyle/>
          <a:p>
            <a:pPr algn="r" rtl="1"/>
            <a:r>
              <a:rPr lang="fa-IR" sz="2800" b="1" dirty="0" smtClean="0">
                <a:solidFill>
                  <a:schemeClr val="tx1"/>
                </a:solidFill>
                <a:effectLst>
                  <a:outerShdw blurRad="38100" dist="38100" dir="2700000" algn="tl">
                    <a:srgbClr val="000000">
                      <a:alpha val="43137"/>
                    </a:srgbClr>
                  </a:outerShdw>
                </a:effectLst>
                <a:cs typeface="B Nazanin" pitchFamily="2" charset="-78"/>
              </a:rPr>
              <a:t>معرفی اعضای تیم</a:t>
            </a:r>
            <a:endParaRPr lang="en-US" sz="2800" b="1" dirty="0">
              <a:effectLst>
                <a:outerShdw blurRad="38100" dist="38100" dir="2700000" algn="tl">
                  <a:srgbClr val="000000">
                    <a:alpha val="43137"/>
                  </a:srgbClr>
                </a:outerShdw>
              </a:effectLst>
            </a:endParaRPr>
          </a:p>
        </p:txBody>
      </p:sp>
      <p:graphicFrame>
        <p:nvGraphicFramePr>
          <p:cNvPr id="2" name="Table 1"/>
          <p:cNvGraphicFramePr>
            <a:graphicFrameLocks noGrp="1"/>
          </p:cNvGraphicFramePr>
          <p:nvPr>
            <p:extLst>
              <p:ext uri="{D42A27DB-BD31-4B8C-83A1-F6EECF244321}">
                <p14:modId xmlns:p14="http://schemas.microsoft.com/office/powerpoint/2010/main" val="785766933"/>
              </p:ext>
            </p:extLst>
          </p:nvPr>
        </p:nvGraphicFramePr>
        <p:xfrm>
          <a:off x="688489" y="2248349"/>
          <a:ext cx="7987967" cy="3244417"/>
        </p:xfrm>
        <a:graphic>
          <a:graphicData uri="http://schemas.openxmlformats.org/drawingml/2006/table">
            <a:tbl>
              <a:tblPr firstRow="1" bandRow="1">
                <a:tableStyleId>{5C22544A-7EE6-4342-B048-85BDC9FD1C3A}</a:tableStyleId>
              </a:tblPr>
              <a:tblGrid>
                <a:gridCol w="1033159">
                  <a:extLst>
                    <a:ext uri="{9D8B030D-6E8A-4147-A177-3AD203B41FA5}">
                      <a16:colId xmlns:a16="http://schemas.microsoft.com/office/drawing/2014/main" val="4195568376"/>
                    </a:ext>
                  </a:extLst>
                </a:gridCol>
                <a:gridCol w="964068">
                  <a:extLst>
                    <a:ext uri="{9D8B030D-6E8A-4147-A177-3AD203B41FA5}">
                      <a16:colId xmlns:a16="http://schemas.microsoft.com/office/drawing/2014/main" val="3007846655"/>
                    </a:ext>
                  </a:extLst>
                </a:gridCol>
                <a:gridCol w="1705659">
                  <a:extLst>
                    <a:ext uri="{9D8B030D-6E8A-4147-A177-3AD203B41FA5}">
                      <a16:colId xmlns:a16="http://schemas.microsoft.com/office/drawing/2014/main" val="1093248331"/>
                    </a:ext>
                  </a:extLst>
                </a:gridCol>
                <a:gridCol w="1764801">
                  <a:extLst>
                    <a:ext uri="{9D8B030D-6E8A-4147-A177-3AD203B41FA5}">
                      <a16:colId xmlns:a16="http://schemas.microsoft.com/office/drawing/2014/main" val="1769952211"/>
                    </a:ext>
                  </a:extLst>
                </a:gridCol>
                <a:gridCol w="1872208">
                  <a:extLst>
                    <a:ext uri="{9D8B030D-6E8A-4147-A177-3AD203B41FA5}">
                      <a16:colId xmlns:a16="http://schemas.microsoft.com/office/drawing/2014/main" val="994908777"/>
                    </a:ext>
                  </a:extLst>
                </a:gridCol>
                <a:gridCol w="648072">
                  <a:extLst>
                    <a:ext uri="{9D8B030D-6E8A-4147-A177-3AD203B41FA5}">
                      <a16:colId xmlns:a16="http://schemas.microsoft.com/office/drawing/2014/main" val="3710685423"/>
                    </a:ext>
                  </a:extLst>
                </a:gridCol>
              </a:tblGrid>
              <a:tr h="532579">
                <a:tc gridSpan="2">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SA" sz="1800" dirty="0" smtClean="0">
                          <a:solidFill>
                            <a:schemeClr val="tx1"/>
                          </a:solidFill>
                          <a:effectLst>
                            <a:outerShdw blurRad="38100" dist="38100" dir="2700000" algn="tl">
                              <a:srgbClr val="000000">
                                <a:alpha val="43137"/>
                              </a:srgbClr>
                            </a:outerShdw>
                          </a:effectLst>
                          <a:cs typeface="B Nazanin" panose="00000400000000000000" pitchFamily="2" charset="-78"/>
                        </a:rPr>
                        <a:t>نوع همکاری</a:t>
                      </a:r>
                      <a:endParaRPr lang="en-US" sz="1800"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B Nazanin" panose="00000400000000000000"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hMerge="1">
                  <a:txBody>
                    <a:bodyPr/>
                    <a:lstStyle/>
                    <a:p>
                      <a:pPr algn="ctr" rtl="1"/>
                      <a:endParaRPr lang="en-US" dirty="0"/>
                    </a:p>
                  </a:txBody>
                  <a:tcPr anchor="ctr"/>
                </a:tc>
                <a:tc rowSpan="2">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SA" sz="1800" dirty="0" smtClean="0">
                          <a:solidFill>
                            <a:schemeClr val="tx1"/>
                          </a:solidFill>
                          <a:effectLst>
                            <a:outerShdw blurRad="38100" dist="38100" dir="2700000" algn="tl">
                              <a:srgbClr val="000000">
                                <a:alpha val="43137"/>
                              </a:srgbClr>
                            </a:outerShdw>
                          </a:effectLst>
                          <a:cs typeface="B Nazanin" panose="00000400000000000000" pitchFamily="2" charset="-78"/>
                        </a:rPr>
                        <a:t>رشته تحصيلي</a:t>
                      </a:r>
                      <a:endParaRPr lang="en-US" sz="1800"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B Nazanin" panose="00000400000000000000"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rowSpan="2">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SA" sz="1800" dirty="0" smtClean="0">
                          <a:solidFill>
                            <a:schemeClr val="tx1"/>
                          </a:solidFill>
                          <a:effectLst>
                            <a:outerShdw blurRad="38100" dist="38100" dir="2700000" algn="tl">
                              <a:srgbClr val="000000">
                                <a:alpha val="43137"/>
                              </a:srgbClr>
                            </a:outerShdw>
                          </a:effectLst>
                          <a:cs typeface="B Nazanin" panose="00000400000000000000" pitchFamily="2" charset="-78"/>
                        </a:rPr>
                        <a:t>مدرک تحصيلي</a:t>
                      </a:r>
                      <a:endParaRPr lang="en-US" sz="1800"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B Nazanin" panose="00000400000000000000"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rowSpan="2">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SA" sz="1800" dirty="0" smtClean="0">
                          <a:solidFill>
                            <a:schemeClr val="tx1"/>
                          </a:solidFill>
                          <a:effectLst>
                            <a:outerShdw blurRad="38100" dist="38100" dir="2700000" algn="tl">
                              <a:srgbClr val="000000">
                                <a:alpha val="43137"/>
                              </a:srgbClr>
                            </a:outerShdw>
                          </a:effectLst>
                          <a:cs typeface="B Nazanin" panose="00000400000000000000" pitchFamily="2" charset="-78"/>
                        </a:rPr>
                        <a:t>نام و نام خانوادگي</a:t>
                      </a:r>
                      <a:endParaRPr lang="en-US" sz="1800"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B Nazanin" panose="00000400000000000000"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rowSpan="2">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SA" sz="1800" dirty="0" smtClean="0">
                          <a:solidFill>
                            <a:schemeClr val="tx1"/>
                          </a:solidFill>
                          <a:effectLst>
                            <a:outerShdw blurRad="38100" dist="38100" dir="2700000" algn="tl">
                              <a:srgbClr val="000000">
                                <a:alpha val="43137"/>
                              </a:srgbClr>
                            </a:outerShdw>
                          </a:effectLst>
                          <a:cs typeface="B Nazanin" panose="00000400000000000000" pitchFamily="2" charset="-78"/>
                        </a:rPr>
                        <a:t>رديف</a:t>
                      </a:r>
                      <a:endParaRPr lang="en-US" sz="1800"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B Nazanin" panose="00000400000000000000"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3938328402"/>
                  </a:ext>
                </a:extLst>
              </a:tr>
              <a:tr h="432048">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SA" sz="1800" b="1" dirty="0" smtClean="0">
                          <a:solidFill>
                            <a:schemeClr val="tx1"/>
                          </a:solidFill>
                          <a:effectLst>
                            <a:outerShdw blurRad="38100" dist="38100" dir="2700000" algn="tl">
                              <a:srgbClr val="000000">
                                <a:alpha val="43137"/>
                              </a:srgbClr>
                            </a:outerShdw>
                          </a:effectLst>
                          <a:cs typeface="B Nazanin" panose="00000400000000000000" pitchFamily="2" charset="-78"/>
                        </a:rPr>
                        <a:t>پاره وقت</a:t>
                      </a:r>
                      <a:endParaRPr lang="en-US" sz="1800" b="1"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B Nazanin" panose="00000400000000000000"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SA" sz="1800" b="1" dirty="0" smtClean="0">
                          <a:solidFill>
                            <a:schemeClr val="tx1"/>
                          </a:solidFill>
                          <a:effectLst>
                            <a:outerShdw blurRad="38100" dist="38100" dir="2700000" algn="tl">
                              <a:srgbClr val="000000">
                                <a:alpha val="43137"/>
                              </a:srgbClr>
                            </a:outerShdw>
                          </a:effectLst>
                          <a:cs typeface="B Nazanin" panose="00000400000000000000" pitchFamily="2" charset="-78"/>
                        </a:rPr>
                        <a:t>تمام وقت</a:t>
                      </a:r>
                      <a:endParaRPr lang="en-US" sz="1800" b="1"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B Nazanin" panose="00000400000000000000"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591578398"/>
                  </a:ext>
                </a:extLst>
              </a:tr>
              <a:tr h="455958">
                <a:tc>
                  <a:txBody>
                    <a:bodyPr/>
                    <a:lstStyle/>
                    <a:p>
                      <a:pPr algn="ctr" rtl="1"/>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a-I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a-I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a-I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a-I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fa-IR" dirty="0" smtClean="0">
                          <a:cs typeface="B Nazanin" panose="00000400000000000000" pitchFamily="2" charset="-78"/>
                        </a:rPr>
                        <a:t>1</a:t>
                      </a:r>
                      <a:endParaRPr lang="en-US" dirty="0">
                        <a:cs typeface="B Nazanin" panose="00000400000000000000"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09683903"/>
                  </a:ext>
                </a:extLst>
              </a:tr>
              <a:tr h="455958">
                <a:tc>
                  <a:txBody>
                    <a:bodyPr/>
                    <a:lstStyle/>
                    <a:p>
                      <a:pPr algn="ctr" rtl="1"/>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a-I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a-I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a-I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a-I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fa-IR" dirty="0" smtClean="0">
                          <a:cs typeface="B Nazanin" panose="00000400000000000000" pitchFamily="2" charset="-78"/>
                        </a:rPr>
                        <a:t>2</a:t>
                      </a:r>
                      <a:endParaRPr lang="en-US" dirty="0">
                        <a:cs typeface="B Nazanin" panose="00000400000000000000"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32732992"/>
                  </a:ext>
                </a:extLst>
              </a:tr>
              <a:tr h="455958">
                <a:tc>
                  <a:txBody>
                    <a:bodyPr/>
                    <a:lstStyle/>
                    <a:p>
                      <a:pPr algn="ctr" rtl="1"/>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a-I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a-I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a-I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fa-IR" dirty="0" smtClean="0">
                          <a:cs typeface="B Nazanin" panose="00000400000000000000" pitchFamily="2" charset="-78"/>
                        </a:rPr>
                        <a:t>3</a:t>
                      </a:r>
                      <a:endParaRPr lang="en-US" dirty="0">
                        <a:cs typeface="B Nazanin" panose="00000400000000000000"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57015216"/>
                  </a:ext>
                </a:extLst>
              </a:tr>
              <a:tr h="455958">
                <a:tc>
                  <a:txBody>
                    <a:bodyPr/>
                    <a:lstStyle/>
                    <a:p>
                      <a:pPr algn="ctr" rtl="1"/>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12017807"/>
                  </a:ext>
                </a:extLst>
              </a:tr>
              <a:tr h="455958">
                <a:tc>
                  <a:txBody>
                    <a:bodyPr/>
                    <a:lstStyle/>
                    <a:p>
                      <a:pPr algn="ctr" rtl="1"/>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52681989"/>
                  </a:ext>
                </a:extLst>
              </a:tr>
            </a:tbl>
          </a:graphicData>
        </a:graphic>
      </p:graphicFrame>
      <p:sp>
        <p:nvSpPr>
          <p:cNvPr id="5" name="Content Placeholder 4"/>
          <p:cNvSpPr>
            <a:spLocks noGrp="1"/>
          </p:cNvSpPr>
          <p:nvPr>
            <p:ph idx="1"/>
          </p:nvPr>
        </p:nvSpPr>
        <p:spPr>
          <a:xfrm>
            <a:off x="699246" y="6208787"/>
            <a:ext cx="7745505" cy="532581"/>
          </a:xfrm>
        </p:spPr>
        <p:txBody>
          <a:bodyPr>
            <a:normAutofit/>
          </a:bodyPr>
          <a:lstStyle/>
          <a:p>
            <a:pPr algn="r" rtl="1"/>
            <a:r>
              <a:rPr lang="fa-IR" sz="1600" dirty="0" smtClean="0">
                <a:cs typeface="B Nazanin" panose="00000400000000000000" pitchFamily="2" charset="-78"/>
              </a:rPr>
              <a:t>با </a:t>
            </a:r>
            <a:r>
              <a:rPr lang="fa-IR" sz="1600" dirty="0">
                <a:cs typeface="B Nazanin" panose="00000400000000000000" pitchFamily="2" charset="-78"/>
              </a:rPr>
              <a:t>رنگ نمودن سلول‌، نوع همکاری هر یک از اعضای تیم را  مشخص کنید.</a:t>
            </a:r>
            <a:endParaRPr lang="en-US" dirty="0"/>
          </a:p>
        </p:txBody>
      </p:sp>
    </p:spTree>
    <p:extLst>
      <p:ext uri="{BB962C8B-B14F-4D97-AF65-F5344CB8AC3E}">
        <p14:creationId xmlns:p14="http://schemas.microsoft.com/office/powerpoint/2010/main" val="131440520"/>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lgn="r" rtl="1">
              <a:buNone/>
            </a:pPr>
            <a:endParaRPr lang="fa-IR" dirty="0" smtClean="0"/>
          </a:p>
        </p:txBody>
      </p:sp>
      <p:sp>
        <p:nvSpPr>
          <p:cNvPr id="4" name="Title 1"/>
          <p:cNvSpPr>
            <a:spLocks noGrp="1"/>
          </p:cNvSpPr>
          <p:nvPr>
            <p:ph type="title"/>
          </p:nvPr>
        </p:nvSpPr>
        <p:spPr/>
        <p:txBody>
          <a:bodyPr>
            <a:normAutofit/>
          </a:bodyPr>
          <a:lstStyle/>
          <a:p>
            <a:pPr algn="r" rtl="1"/>
            <a:r>
              <a:rPr lang="fa-IR" sz="2800" b="1" dirty="0" smtClean="0">
                <a:solidFill>
                  <a:schemeClr val="tx1"/>
                </a:solidFill>
                <a:effectLst>
                  <a:outerShdw blurRad="38100" dist="38100" dir="2700000" algn="tl">
                    <a:srgbClr val="000000">
                      <a:alpha val="43137"/>
                    </a:srgbClr>
                  </a:outerShdw>
                </a:effectLst>
                <a:cs typeface="B Nazanin" pitchFamily="2" charset="-78"/>
              </a:rPr>
              <a:t>عنوان ایده محوری:</a:t>
            </a:r>
            <a:br>
              <a:rPr lang="fa-IR" sz="2800" b="1" dirty="0" smtClean="0">
                <a:solidFill>
                  <a:schemeClr val="tx1"/>
                </a:solidFill>
                <a:effectLst>
                  <a:outerShdw blurRad="38100" dist="38100" dir="2700000" algn="tl">
                    <a:srgbClr val="000000">
                      <a:alpha val="43137"/>
                    </a:srgbClr>
                  </a:outerShdw>
                </a:effectLst>
                <a:cs typeface="B Nazanin" pitchFamily="2" charset="-78"/>
              </a:rPr>
            </a:br>
            <a:r>
              <a:rPr lang="fa-IR" sz="2800" b="1" dirty="0" smtClean="0">
                <a:solidFill>
                  <a:schemeClr val="tx1"/>
                </a:solidFill>
                <a:effectLst>
                  <a:outerShdw blurRad="38100" dist="38100" dir="2700000" algn="tl">
                    <a:srgbClr val="000000">
                      <a:alpha val="43137"/>
                    </a:srgbClr>
                  </a:outerShdw>
                </a:effectLst>
                <a:cs typeface="B Nazanin" pitchFamily="2" charset="-78"/>
              </a:rPr>
              <a:t>خلاصه ای از ايده خود را بیان کنید.</a:t>
            </a:r>
            <a:endParaRPr lang="en-US" sz="2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5885416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rtl="1"/>
            <a:endParaRPr lang="fa-IR" dirty="0" smtClean="0"/>
          </a:p>
        </p:txBody>
      </p:sp>
      <p:sp>
        <p:nvSpPr>
          <p:cNvPr id="3" name="Title 2"/>
          <p:cNvSpPr>
            <a:spLocks noGrp="1"/>
          </p:cNvSpPr>
          <p:nvPr>
            <p:ph type="title"/>
          </p:nvPr>
        </p:nvSpPr>
        <p:spPr>
          <a:xfrm>
            <a:off x="688490" y="332656"/>
            <a:ext cx="7756263" cy="1054250"/>
          </a:xfrm>
        </p:spPr>
        <p:txBody>
          <a:bodyPr/>
          <a:lstStyle/>
          <a:p>
            <a:pPr algn="r" rtl="1"/>
            <a:r>
              <a:rPr lang="fa-IR" sz="2800" b="1" dirty="0">
                <a:solidFill>
                  <a:schemeClr val="tx1"/>
                </a:solidFill>
                <a:effectLst>
                  <a:outerShdw blurRad="38100" dist="38100" dir="2700000" algn="tl">
                    <a:srgbClr val="000000">
                      <a:alpha val="43137"/>
                    </a:srgbClr>
                  </a:outerShdw>
                </a:effectLst>
                <a:cs typeface="B Nazanin" pitchFamily="2" charset="-78"/>
              </a:rPr>
              <a:t>بیان ضرورت </a:t>
            </a:r>
            <a:r>
              <a:rPr lang="fa-IR" sz="2800" b="1" dirty="0" smtClean="0">
                <a:solidFill>
                  <a:schemeClr val="tx1"/>
                </a:solidFill>
                <a:effectLst>
                  <a:outerShdw blurRad="38100" dist="38100" dir="2700000" algn="tl">
                    <a:srgbClr val="000000">
                      <a:alpha val="43137"/>
                    </a:srgbClr>
                  </a:outerShdw>
                </a:effectLst>
                <a:cs typeface="B Nazanin" pitchFamily="2" charset="-78"/>
              </a:rPr>
              <a:t>اجرای ایده </a:t>
            </a:r>
            <a:r>
              <a:rPr lang="fa-IR" sz="2800" b="1" dirty="0">
                <a:solidFill>
                  <a:schemeClr val="tx1"/>
                </a:solidFill>
                <a:effectLst>
                  <a:outerShdw blurRad="38100" dist="38100" dir="2700000" algn="tl">
                    <a:srgbClr val="000000">
                      <a:alpha val="43137"/>
                    </a:srgbClr>
                  </a:outerShdw>
                </a:effectLst>
                <a:cs typeface="B Nazanin" pitchFamily="2" charset="-78"/>
              </a:rPr>
              <a:t>به همراه موارد </a:t>
            </a:r>
            <a:r>
              <a:rPr lang="fa-IR" sz="2800" b="1" dirty="0" smtClean="0">
                <a:solidFill>
                  <a:schemeClr val="tx1"/>
                </a:solidFill>
                <a:effectLst>
                  <a:outerShdw blurRad="38100" dist="38100" dir="2700000" algn="tl">
                    <a:srgbClr val="000000">
                      <a:alpha val="43137"/>
                    </a:srgbClr>
                  </a:outerShdw>
                </a:effectLst>
                <a:cs typeface="B Nazanin" pitchFamily="2" charset="-78"/>
              </a:rPr>
              <a:t>کاربرد و بازار هدف</a:t>
            </a:r>
            <a:endParaRPr lang="en-US" sz="2800" b="1" dirty="0">
              <a:solidFill>
                <a:schemeClr val="tx1"/>
              </a:solidFill>
              <a:effectLst>
                <a:outerShdw blurRad="38100" dist="38100" dir="2700000" algn="tl">
                  <a:srgbClr val="000000">
                    <a:alpha val="43137"/>
                  </a:srgbClr>
                </a:outerShdw>
              </a:effectLst>
              <a:cs typeface="B Nazanin" pitchFamily="2" charset="-78"/>
            </a:endParaRPr>
          </a:p>
        </p:txBody>
      </p:sp>
    </p:spTree>
    <p:extLst>
      <p:ext uri="{BB962C8B-B14F-4D97-AF65-F5344CB8AC3E}">
        <p14:creationId xmlns:p14="http://schemas.microsoft.com/office/powerpoint/2010/main" val="20187858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109728" indent="0" algn="r" rtl="1">
              <a:buNone/>
            </a:pPr>
            <a:endParaRPr lang="en-US" dirty="0"/>
          </a:p>
        </p:txBody>
      </p:sp>
      <p:sp>
        <p:nvSpPr>
          <p:cNvPr id="2" name="Title 1"/>
          <p:cNvSpPr>
            <a:spLocks noGrp="1"/>
          </p:cNvSpPr>
          <p:nvPr>
            <p:ph type="title"/>
          </p:nvPr>
        </p:nvSpPr>
        <p:spPr>
          <a:xfrm>
            <a:off x="467544" y="332656"/>
            <a:ext cx="8229600" cy="1143000"/>
          </a:xfrm>
        </p:spPr>
        <p:txBody>
          <a:bodyPr>
            <a:normAutofit/>
          </a:bodyPr>
          <a:lstStyle/>
          <a:p>
            <a:pPr algn="just" rtl="1"/>
            <a:r>
              <a:rPr lang="fa-IR" sz="2800" b="1" dirty="0" smtClean="0">
                <a:solidFill>
                  <a:schemeClr val="tx1"/>
                </a:solidFill>
                <a:effectLst>
                  <a:outerShdw blurRad="38100" dist="38100" dir="2700000" algn="tl">
                    <a:srgbClr val="000000">
                      <a:alpha val="43137"/>
                    </a:srgbClr>
                  </a:outerShdw>
                </a:effectLst>
                <a:cs typeface="B Nazanin" pitchFamily="2" charset="-78"/>
              </a:rPr>
              <a:t>بیان دلایل </a:t>
            </a:r>
            <a:r>
              <a:rPr lang="fa-IR" sz="2800" b="1" dirty="0">
                <a:solidFill>
                  <a:schemeClr val="tx1"/>
                </a:solidFill>
                <a:effectLst>
                  <a:outerShdw blurRad="38100" dist="38100" dir="2700000" algn="tl">
                    <a:srgbClr val="000000">
                      <a:alpha val="43137"/>
                    </a:srgbClr>
                  </a:outerShdw>
                </a:effectLst>
                <a:cs typeface="B Nazanin" pitchFamily="2" charset="-78"/>
              </a:rPr>
              <a:t>انتخاب ايده محوری از نظر فنی و </a:t>
            </a:r>
            <a:r>
              <a:rPr lang="fa-IR" sz="2800" b="1" dirty="0" smtClean="0">
                <a:solidFill>
                  <a:schemeClr val="tx1"/>
                </a:solidFill>
                <a:effectLst>
                  <a:outerShdw blurRad="38100" dist="38100" dir="2700000" algn="tl">
                    <a:srgbClr val="000000">
                      <a:alpha val="43137"/>
                    </a:srgbClr>
                  </a:outerShdw>
                </a:effectLst>
                <a:cs typeface="B Nazanin" pitchFamily="2" charset="-78"/>
              </a:rPr>
              <a:t>اقتصادی</a:t>
            </a:r>
            <a:endParaRPr lang="en-US" sz="2800" b="1" dirty="0">
              <a:solidFill>
                <a:schemeClr val="tx1"/>
              </a:solidFill>
              <a:effectLst>
                <a:outerShdw blurRad="38100" dist="38100" dir="2700000" algn="tl">
                  <a:srgbClr val="000000">
                    <a:alpha val="43137"/>
                  </a:srgbClr>
                </a:outerShdw>
              </a:effectLst>
              <a:cs typeface="B Nazanin" pitchFamily="2" charset="-78"/>
            </a:endParaRPr>
          </a:p>
        </p:txBody>
      </p:sp>
    </p:spTree>
    <p:extLst>
      <p:ext uri="{BB962C8B-B14F-4D97-AF65-F5344CB8AC3E}">
        <p14:creationId xmlns:p14="http://schemas.microsoft.com/office/powerpoint/2010/main" val="293676378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lgn="r" rtl="1">
              <a:buNone/>
            </a:pPr>
            <a:endParaRPr lang="fa-IR" dirty="0" smtClean="0"/>
          </a:p>
        </p:txBody>
      </p:sp>
      <p:sp>
        <p:nvSpPr>
          <p:cNvPr id="3" name="Title 2"/>
          <p:cNvSpPr>
            <a:spLocks noGrp="1"/>
          </p:cNvSpPr>
          <p:nvPr>
            <p:ph type="title"/>
          </p:nvPr>
        </p:nvSpPr>
        <p:spPr/>
        <p:txBody>
          <a:bodyPr/>
          <a:lstStyle/>
          <a:p>
            <a:pPr algn="r" rtl="1"/>
            <a:r>
              <a:rPr lang="fa-IR" sz="2800" b="1" dirty="0" smtClean="0">
                <a:solidFill>
                  <a:schemeClr val="tx1"/>
                </a:solidFill>
                <a:effectLst>
                  <a:outerShdw blurRad="38100" dist="38100" dir="2700000" algn="tl">
                    <a:srgbClr val="000000">
                      <a:alpha val="43137"/>
                    </a:srgbClr>
                  </a:outerShdw>
                </a:effectLst>
                <a:latin typeface="IranNastaliq" pitchFamily="18" charset="0"/>
                <a:cs typeface="B Nazanin" pitchFamily="2" charset="-78"/>
              </a:rPr>
              <a:t>ذکر دلایل نوآورانه </a:t>
            </a:r>
            <a:r>
              <a:rPr lang="fa-IR" sz="2800" b="1" dirty="0">
                <a:solidFill>
                  <a:schemeClr val="tx1"/>
                </a:solidFill>
                <a:effectLst>
                  <a:outerShdw blurRad="38100" dist="38100" dir="2700000" algn="tl">
                    <a:srgbClr val="000000">
                      <a:alpha val="43137"/>
                    </a:srgbClr>
                  </a:outerShdw>
                </a:effectLst>
                <a:latin typeface="IranNastaliq" pitchFamily="18" charset="0"/>
                <a:cs typeface="B Nazanin" pitchFamily="2" charset="-78"/>
              </a:rPr>
              <a:t>بودن </a:t>
            </a:r>
            <a:r>
              <a:rPr lang="fa-IR" sz="2800" b="1" dirty="0" smtClean="0">
                <a:solidFill>
                  <a:schemeClr val="tx1"/>
                </a:solidFill>
                <a:effectLst>
                  <a:outerShdw blurRad="38100" dist="38100" dir="2700000" algn="tl">
                    <a:srgbClr val="000000">
                      <a:alpha val="43137"/>
                    </a:srgbClr>
                  </a:outerShdw>
                </a:effectLst>
                <a:latin typeface="IranNastaliq" pitchFamily="18" charset="0"/>
                <a:cs typeface="B Nazanin" pitchFamily="2" charset="-78"/>
              </a:rPr>
              <a:t>ايده</a:t>
            </a:r>
            <a:endParaRPr lang="en-US" sz="2800" b="1" dirty="0">
              <a:solidFill>
                <a:schemeClr val="tx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432670376"/>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endParaRPr lang="fa-IR" dirty="0" smtClean="0"/>
          </a:p>
        </p:txBody>
      </p:sp>
      <p:sp>
        <p:nvSpPr>
          <p:cNvPr id="2" name="Title 1"/>
          <p:cNvSpPr>
            <a:spLocks noGrp="1"/>
          </p:cNvSpPr>
          <p:nvPr>
            <p:ph type="title"/>
          </p:nvPr>
        </p:nvSpPr>
        <p:spPr/>
        <p:txBody>
          <a:bodyPr>
            <a:noAutofit/>
          </a:bodyPr>
          <a:lstStyle/>
          <a:p>
            <a:pPr algn="just" rtl="1"/>
            <a:r>
              <a:rPr lang="fa-IR" sz="2800" b="1" dirty="0">
                <a:solidFill>
                  <a:schemeClr val="tx1"/>
                </a:solidFill>
                <a:effectLst>
                  <a:outerShdw blurRad="38100" dist="38100" dir="2700000" algn="tl">
                    <a:srgbClr val="000000">
                      <a:alpha val="43137"/>
                    </a:srgbClr>
                  </a:outerShdw>
                </a:effectLst>
                <a:cs typeface="B Nazanin" pitchFamily="2" charset="-78"/>
              </a:rPr>
              <a:t>رقباي شما در بازار چه واحدهايي </a:t>
            </a:r>
            <a:r>
              <a:rPr lang="fa-IR" sz="2800" b="1" dirty="0" smtClean="0">
                <a:solidFill>
                  <a:schemeClr val="tx1"/>
                </a:solidFill>
                <a:effectLst>
                  <a:outerShdw blurRad="38100" dist="38100" dir="2700000" algn="tl">
                    <a:srgbClr val="000000">
                      <a:alpha val="43137"/>
                    </a:srgbClr>
                  </a:outerShdw>
                </a:effectLst>
                <a:cs typeface="B Nazanin" pitchFamily="2" charset="-78"/>
              </a:rPr>
              <a:t>هستند، نقاط قوت و ضعف رقبا از نظر شما چيست؟ </a:t>
            </a:r>
            <a:endParaRPr lang="en-US" sz="2800" b="1" dirty="0">
              <a:solidFill>
                <a:schemeClr val="tx1"/>
              </a:solidFill>
              <a:effectLst>
                <a:outerShdw blurRad="38100" dist="38100" dir="2700000" algn="tl">
                  <a:srgbClr val="000000">
                    <a:alpha val="43137"/>
                  </a:srgbClr>
                </a:outerShdw>
              </a:effectLst>
              <a:cs typeface="B Nazanin" pitchFamily="2" charset="-78"/>
            </a:endParaRPr>
          </a:p>
        </p:txBody>
      </p:sp>
    </p:spTree>
    <p:extLst>
      <p:ext uri="{BB962C8B-B14F-4D97-AF65-F5344CB8AC3E}">
        <p14:creationId xmlns:p14="http://schemas.microsoft.com/office/powerpoint/2010/main" val="3151976122"/>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Hardcover">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790</TotalTime>
  <Words>256</Words>
  <Application>Microsoft Office PowerPoint</Application>
  <PresentationFormat>On-screen Show (4:3)</PresentationFormat>
  <Paragraphs>30</Paragraphs>
  <Slides>12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B Nazanin</vt:lpstr>
      <vt:lpstr>Book Antiqua</vt:lpstr>
      <vt:lpstr>IranNastaliq</vt:lpstr>
      <vt:lpstr>Times New Roman</vt:lpstr>
      <vt:lpstr>Wingdings</vt:lpstr>
      <vt:lpstr>Hardcover</vt:lpstr>
      <vt:lpstr>نکته: درنظر داشته باشید اين يك فايل نمونه جهت ارایه ایده شما می‌باشد. چنانچه اطلاعات تكميلي ديگري داريد، مي‌توانيد در فایل اضافه نماييد. حتما فايل تکمیل شده را یک روز قبل از برگزاري رویداد ایده‌فن به شناسه کاربری @Akbari2339 در پیام‌رسان ایتا ارسال نماييد.</vt:lpstr>
      <vt:lpstr>سومین رویداد استانی ایده فن دانشگاه ملی مهارت خراسان جنوبی</vt:lpstr>
      <vt:lpstr>مشخصات ارایه دهنده</vt:lpstr>
      <vt:lpstr>معرفی اعضای تیم</vt:lpstr>
      <vt:lpstr>عنوان ایده محوری: خلاصه ای از ايده خود را بیان کنید.</vt:lpstr>
      <vt:lpstr>بیان ضرورت اجرای ایده به همراه موارد کاربرد و بازار هدف</vt:lpstr>
      <vt:lpstr>بیان دلایل انتخاب ايده محوری از نظر فنی و اقتصادی</vt:lpstr>
      <vt:lpstr>ذکر دلایل نوآورانه بودن ايده</vt:lpstr>
      <vt:lpstr>رقباي شما در بازار چه واحدهايي هستند، نقاط قوت و ضعف رقبا از نظر شما چيست؟ </vt:lpstr>
      <vt:lpstr>بیان وجه تمايز و شاخصه اصلي كه شما را از رقباي ديگر متمايز مي‌کند.</vt:lpstr>
      <vt:lpstr>ذکر برآورد مالی و زمان لازم برای اجرای ایده (پيش‌بينی مدت زمان و میزان هزینه‌ها، فروش و سود)</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Amini</dc:creator>
  <cp:lastModifiedBy>Sarv</cp:lastModifiedBy>
  <cp:revision>55</cp:revision>
  <dcterms:created xsi:type="dcterms:W3CDTF">2015-06-01T02:50:08Z</dcterms:created>
  <dcterms:modified xsi:type="dcterms:W3CDTF">2024-12-05T15:35:14Z</dcterms:modified>
</cp:coreProperties>
</file>